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Work Sans Medium"/>
      <p:regular r:id="rId23"/>
      <p:bold r:id="rId24"/>
      <p:italic r:id="rId25"/>
      <p:boldItalic r:id="rId26"/>
    </p:embeddedFont>
    <p:embeddedFont>
      <p:font typeface="Work Sans"/>
      <p:regular r:id="rId27"/>
      <p:bold r:id="rId28"/>
      <p:italic r:id="rId29"/>
      <p:boldItalic r:id="rId30"/>
    </p:embeddedFont>
    <p:embeddedFont>
      <p:font typeface="Work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2kT8dbqfhdIWe66JI3q8jc3oS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WorkSansMedium-bold.fntdata"/><Relationship Id="rId23" Type="http://schemas.openxmlformats.org/officeDocument/2006/relationships/font" Target="fonts/Work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Medium-boldItalic.fntdata"/><Relationship Id="rId25" Type="http://schemas.openxmlformats.org/officeDocument/2006/relationships/font" Target="fonts/WorkSansMedium-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regular.fntdata"/><Relationship Id="rId30" Type="http://schemas.openxmlformats.org/officeDocument/2006/relationships/font" Target="fonts/WorkSans-boldItalic.fntdata"/><Relationship Id="rId11" Type="http://schemas.openxmlformats.org/officeDocument/2006/relationships/slide" Target="slides/slide7.xml"/><Relationship Id="rId33" Type="http://schemas.openxmlformats.org/officeDocument/2006/relationships/font" Target="fonts/WorkSansLight-italic.fntdata"/><Relationship Id="rId10" Type="http://schemas.openxmlformats.org/officeDocument/2006/relationships/slide" Target="slides/slide6.xml"/><Relationship Id="rId32" Type="http://schemas.openxmlformats.org/officeDocument/2006/relationships/font" Target="fonts/WorkSans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d079e84c1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2d079e84c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12011b61f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1e12011b61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d079e84c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2d079e84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d079e84c1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22d079e84c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123cd7bdb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1e123cd7bd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123cd7bdb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1e123cd7bd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123cd7bdb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1e123cd7bd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12011b61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e12011b61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d079e84c1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2d079e84c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d079e84c1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2d079e84c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d079e84c1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22d079e84c1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10657ba6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1e10657ba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d079e84c1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22d079e84c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95422" y="2551837"/>
            <a:ext cx="64536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Imperial</a:t>
            </a:r>
            <a:endParaRPr b="1" i="0" sz="5400"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    Inventory</a:t>
            </a:r>
            <a:endParaRPr b="1" i="0" sz="5400" u="none" cap="none" strike="noStrike">
              <a:solidFill>
                <a:srgbClr val="3F3F3F"/>
              </a:solidFill>
              <a:latin typeface="Work Sans"/>
              <a:ea typeface="Work Sans"/>
              <a:cs typeface="Work Sans"/>
              <a:sym typeface="Work Sans"/>
            </a:endParaRPr>
          </a:p>
        </p:txBody>
      </p:sp>
      <p:pic>
        <p:nvPicPr>
          <p:cNvPr descr="Imagen que contiene Forma&#10;&#10;Descripción generada automáticamente" id="102" name="Google Shape;102;p1"/>
          <p:cNvPicPr preferRelativeResize="0"/>
          <p:nvPr/>
        </p:nvPicPr>
        <p:blipFill rotWithShape="1">
          <a:blip r:embed="rId3">
            <a:alphaModFix/>
          </a:blip>
          <a:srcRect b="0" l="0" r="0" t="0"/>
          <a:stretch/>
        </p:blipFill>
        <p:spPr>
          <a:xfrm>
            <a:off x="8125250" y="727375"/>
            <a:ext cx="3260625" cy="287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2d079e84c1_0_64"/>
          <p:cNvSpPr txBox="1"/>
          <p:nvPr>
            <p:ph type="title"/>
          </p:nvPr>
        </p:nvSpPr>
        <p:spPr>
          <a:xfrm>
            <a:off x="456226" y="110476"/>
            <a:ext cx="9972000" cy="1190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Work Sans Medium"/>
              <a:buNone/>
            </a:pPr>
            <a:r>
              <a:rPr lang="es-CO">
                <a:solidFill>
                  <a:schemeClr val="lt1"/>
                </a:solidFill>
                <a:latin typeface="Work Sans Medium"/>
                <a:ea typeface="Work Sans Medium"/>
                <a:cs typeface="Work Sans Medium"/>
                <a:sym typeface="Work Sans Medium"/>
              </a:rPr>
              <a:t>Mapa procesos IMPERIAL INVENTORY</a:t>
            </a:r>
            <a:endParaRPr/>
          </a:p>
        </p:txBody>
      </p:sp>
      <p:pic>
        <p:nvPicPr>
          <p:cNvPr id="164" name="Google Shape;164;g22d079e84c1_0_64"/>
          <p:cNvPicPr preferRelativeResize="0"/>
          <p:nvPr/>
        </p:nvPicPr>
        <p:blipFill rotWithShape="1">
          <a:blip r:embed="rId3">
            <a:alphaModFix/>
          </a:blip>
          <a:srcRect b="0" l="0" r="0" t="0"/>
          <a:stretch/>
        </p:blipFill>
        <p:spPr>
          <a:xfrm>
            <a:off x="2052600" y="1472050"/>
            <a:ext cx="8086800" cy="5385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g1e12011b61f_0_7"/>
          <p:cNvSpPr/>
          <p:nvPr/>
        </p:nvSpPr>
        <p:spPr>
          <a:xfrm>
            <a:off x="3109463" y="550025"/>
            <a:ext cx="57072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g1e12011b61f_0_7"/>
          <p:cNvSpPr txBox="1"/>
          <p:nvPr/>
        </p:nvSpPr>
        <p:spPr>
          <a:xfrm>
            <a:off x="3310950" y="183250"/>
            <a:ext cx="5881800" cy="57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Resultados ENCUESTA</a:t>
            </a:r>
            <a:endParaRPr b="1" i="0" sz="3300" u="none" cap="none" strike="noStrike">
              <a:solidFill>
                <a:srgbClr val="000000"/>
              </a:solidFill>
              <a:latin typeface="Arial"/>
              <a:ea typeface="Arial"/>
              <a:cs typeface="Arial"/>
              <a:sym typeface="Arial"/>
            </a:endParaRPr>
          </a:p>
        </p:txBody>
      </p:sp>
      <p:sp>
        <p:nvSpPr>
          <p:cNvPr id="171" name="Google Shape;171;g1e12011b61f_0_7"/>
          <p:cNvSpPr txBox="1"/>
          <p:nvPr/>
        </p:nvSpPr>
        <p:spPr>
          <a:xfrm>
            <a:off x="812100" y="6283100"/>
            <a:ext cx="1087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https://docs.google.com/forms/d/e/1FAIpQLSdS6wD_pWpj3paniw5WpviwpAhNcbQTn6_4NzLtCC0AF1qnQg/viewform?usp=sharing</a:t>
            </a:r>
            <a:endParaRPr b="0" i="0" sz="1400" u="none" cap="none" strike="noStrike">
              <a:solidFill>
                <a:srgbClr val="000000"/>
              </a:solidFill>
              <a:latin typeface="Arial"/>
              <a:ea typeface="Arial"/>
              <a:cs typeface="Arial"/>
              <a:sym typeface="Arial"/>
            </a:endParaRPr>
          </a:p>
        </p:txBody>
      </p:sp>
      <p:pic>
        <p:nvPicPr>
          <p:cNvPr id="172" name="Google Shape;172;g1e12011b61f_0_7"/>
          <p:cNvPicPr preferRelativeResize="0"/>
          <p:nvPr/>
        </p:nvPicPr>
        <p:blipFill rotWithShape="1">
          <a:blip r:embed="rId4">
            <a:alphaModFix/>
          </a:blip>
          <a:srcRect b="10125" l="29323" r="30787" t="11804"/>
          <a:stretch/>
        </p:blipFill>
        <p:spPr>
          <a:xfrm>
            <a:off x="3664225" y="940125"/>
            <a:ext cx="4863552" cy="515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g22d079e84c1_0_0"/>
          <p:cNvSpPr/>
          <p:nvPr/>
        </p:nvSpPr>
        <p:spPr>
          <a:xfrm>
            <a:off x="901600" y="913700"/>
            <a:ext cx="57072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g22d079e84c1_0_0"/>
          <p:cNvSpPr txBox="1"/>
          <p:nvPr/>
        </p:nvSpPr>
        <p:spPr>
          <a:xfrm>
            <a:off x="992875" y="546925"/>
            <a:ext cx="5881800" cy="57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Requisitos Funcionales</a:t>
            </a:r>
            <a:endParaRPr b="1" i="0" sz="3300" u="none" cap="none" strike="noStrike">
              <a:solidFill>
                <a:srgbClr val="000000"/>
              </a:solidFill>
              <a:latin typeface="Arial"/>
              <a:ea typeface="Arial"/>
              <a:cs typeface="Arial"/>
              <a:sym typeface="Arial"/>
            </a:endParaRPr>
          </a:p>
        </p:txBody>
      </p:sp>
      <p:sp>
        <p:nvSpPr>
          <p:cNvPr id="179" name="Google Shape;179;g22d079e84c1_0_0"/>
          <p:cNvSpPr txBox="1"/>
          <p:nvPr/>
        </p:nvSpPr>
        <p:spPr>
          <a:xfrm>
            <a:off x="901600" y="1842000"/>
            <a:ext cx="5076300" cy="3324600"/>
          </a:xfrm>
          <a:prstGeom prst="rect">
            <a:avLst/>
          </a:prstGeom>
          <a:noFill/>
          <a:ln>
            <a:noFill/>
          </a:ln>
        </p:spPr>
        <p:txBody>
          <a:bodyPr anchorCtr="0" anchor="t" bIns="45700" lIns="91425" spcFirstLastPara="1" rIns="91425" wrap="square" tIns="45700">
            <a:spAutoFit/>
          </a:bodyPr>
          <a:lstStyle/>
          <a:p>
            <a:pPr indent="-323850" lvl="0" marL="457200" marR="0" rtl="0" algn="just">
              <a:lnSpc>
                <a:spcPct val="100000"/>
              </a:lnSpc>
              <a:spcBef>
                <a:spcPts val="0"/>
              </a:spcBef>
              <a:spcAft>
                <a:spcPts val="0"/>
              </a:spcAft>
              <a:buClr>
                <a:srgbClr val="000000"/>
              </a:buClr>
              <a:buSzPts val="1500"/>
              <a:buFont typeface="Arial"/>
              <a:buChar char="●"/>
            </a:pPr>
            <a:r>
              <a:rPr b="0" i="0" lang="es-CO" sz="1500" u="none" cap="none" strike="noStrike">
                <a:solidFill>
                  <a:srgbClr val="000000"/>
                </a:solidFill>
                <a:latin typeface="Arial"/>
                <a:ea typeface="Arial"/>
                <a:cs typeface="Arial"/>
                <a:sym typeface="Arial"/>
              </a:rPr>
              <a:t>Inicio de sesión.</a:t>
            </a:r>
            <a:endParaRPr b="0" i="0" sz="1500" u="none" cap="none" strike="noStrike">
              <a:solidFill>
                <a:srgbClr val="000000"/>
              </a:solidFill>
              <a:latin typeface="Arial"/>
              <a:ea typeface="Arial"/>
              <a:cs typeface="Arial"/>
              <a:sym typeface="Arial"/>
            </a:endParaRPr>
          </a:p>
          <a:p>
            <a:pPr indent="-323850" lvl="0" marL="457200" marR="0" rtl="0" algn="just">
              <a:lnSpc>
                <a:spcPct val="100000"/>
              </a:lnSpc>
              <a:spcBef>
                <a:spcPts val="0"/>
              </a:spcBef>
              <a:spcAft>
                <a:spcPts val="0"/>
              </a:spcAft>
              <a:buClr>
                <a:srgbClr val="000000"/>
              </a:buClr>
              <a:buSzPts val="1500"/>
              <a:buFont typeface="Arial"/>
              <a:buChar char="●"/>
            </a:pPr>
            <a:r>
              <a:rPr b="0" i="0" lang="es-CO" sz="1500" u="none" cap="none" strike="noStrike">
                <a:solidFill>
                  <a:srgbClr val="000000"/>
                </a:solidFill>
                <a:latin typeface="Arial"/>
                <a:ea typeface="Arial"/>
                <a:cs typeface="Arial"/>
                <a:sym typeface="Arial"/>
              </a:rPr>
              <a:t>Registrar usuarios(CRUD).</a:t>
            </a:r>
            <a:endParaRPr b="0" i="0" sz="1500" u="none" cap="none" strike="noStrike">
              <a:solidFill>
                <a:srgbClr val="000000"/>
              </a:solidFill>
              <a:latin typeface="Arial"/>
              <a:ea typeface="Arial"/>
              <a:cs typeface="Arial"/>
              <a:sym typeface="Arial"/>
            </a:endParaRPr>
          </a:p>
          <a:p>
            <a:pPr indent="-323850" lvl="0" marL="457200" marR="0" rtl="0" algn="just">
              <a:lnSpc>
                <a:spcPct val="100000"/>
              </a:lnSpc>
              <a:spcBef>
                <a:spcPts val="0"/>
              </a:spcBef>
              <a:spcAft>
                <a:spcPts val="0"/>
              </a:spcAft>
              <a:buClr>
                <a:srgbClr val="000000"/>
              </a:buClr>
              <a:buSzPts val="1500"/>
              <a:buFont typeface="Arial"/>
              <a:buChar char="●"/>
            </a:pPr>
            <a:r>
              <a:rPr b="0" i="0" lang="es-CO" sz="1500" u="none" cap="none" strike="noStrike">
                <a:solidFill>
                  <a:srgbClr val="000000"/>
                </a:solidFill>
                <a:latin typeface="Arial"/>
                <a:ea typeface="Arial"/>
                <a:cs typeface="Arial"/>
                <a:sym typeface="Arial"/>
              </a:rPr>
              <a:t>Registro proveedores(CRUD).</a:t>
            </a:r>
            <a:endParaRPr b="0" i="0" sz="1500" u="none" cap="none" strike="noStrike">
              <a:solidFill>
                <a:srgbClr val="000000"/>
              </a:solidFill>
              <a:latin typeface="Arial"/>
              <a:ea typeface="Arial"/>
              <a:cs typeface="Arial"/>
              <a:sym typeface="Arial"/>
            </a:endParaRPr>
          </a:p>
          <a:p>
            <a:pPr indent="-323850" lvl="0" marL="457200" marR="0" rtl="0" algn="just">
              <a:lnSpc>
                <a:spcPct val="100000"/>
              </a:lnSpc>
              <a:spcBef>
                <a:spcPts val="0"/>
              </a:spcBef>
              <a:spcAft>
                <a:spcPts val="0"/>
              </a:spcAft>
              <a:buClr>
                <a:srgbClr val="000000"/>
              </a:buClr>
              <a:buSzPts val="1500"/>
              <a:buFont typeface="Arial"/>
              <a:buChar char="●"/>
            </a:pPr>
            <a:r>
              <a:rPr b="0" i="0" lang="es-CO" sz="1500" u="none" cap="none" strike="noStrike">
                <a:solidFill>
                  <a:srgbClr val="000000"/>
                </a:solidFill>
                <a:latin typeface="Arial"/>
                <a:ea typeface="Arial"/>
                <a:cs typeface="Arial"/>
                <a:sym typeface="Arial"/>
              </a:rPr>
              <a:t>Crear categorías(CRUD).</a:t>
            </a:r>
            <a:endParaRPr b="0" i="0" sz="1500" u="none" cap="none" strike="noStrike">
              <a:solidFill>
                <a:srgbClr val="000000"/>
              </a:solidFill>
              <a:latin typeface="Arial"/>
              <a:ea typeface="Arial"/>
              <a:cs typeface="Arial"/>
              <a:sym typeface="Arial"/>
            </a:endParaRPr>
          </a:p>
          <a:p>
            <a:pPr indent="-323850" lvl="0" marL="457200" marR="0" rtl="0" algn="just">
              <a:lnSpc>
                <a:spcPct val="100000"/>
              </a:lnSpc>
              <a:spcBef>
                <a:spcPts val="0"/>
              </a:spcBef>
              <a:spcAft>
                <a:spcPts val="0"/>
              </a:spcAft>
              <a:buClr>
                <a:srgbClr val="000000"/>
              </a:buClr>
              <a:buSzPts val="1500"/>
              <a:buFont typeface="Arial"/>
              <a:buChar char="●"/>
            </a:pPr>
            <a:r>
              <a:rPr b="0" i="0" lang="es-CO" sz="1500" u="none" cap="none" strike="noStrike">
                <a:solidFill>
                  <a:srgbClr val="000000"/>
                </a:solidFill>
                <a:latin typeface="Arial"/>
                <a:ea typeface="Arial"/>
                <a:cs typeface="Arial"/>
                <a:sym typeface="Arial"/>
              </a:rPr>
              <a:t>Crear subcategorías(CRUD).</a:t>
            </a:r>
            <a:endParaRPr b="0" i="0" sz="1500" u="none" cap="none" strike="noStrike">
              <a:solidFill>
                <a:srgbClr val="000000"/>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Crear subcategorías internas(CRUD).</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Registrar productos(CRUD).</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Consultas.</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Salida de productos.</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Generar reportes.</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Informe egresos.</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Informe ingresos.</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Informe de caducidad. </a:t>
            </a:r>
            <a:endParaRPr b="0" i="0" sz="1500" u="none" cap="none" strike="noStrike">
              <a:solidFill>
                <a:schemeClr val="dk1"/>
              </a:solidFill>
              <a:latin typeface="Arial"/>
              <a:ea typeface="Arial"/>
              <a:cs typeface="Arial"/>
              <a:sym typeface="Arial"/>
            </a:endParaRPr>
          </a:p>
          <a:p>
            <a:pPr indent="-323850" lvl="0" marL="457200" marR="0" rtl="0" algn="just">
              <a:lnSpc>
                <a:spcPct val="100000"/>
              </a:lnSpc>
              <a:spcBef>
                <a:spcPts val="0"/>
              </a:spcBef>
              <a:spcAft>
                <a:spcPts val="0"/>
              </a:spcAft>
              <a:buClr>
                <a:schemeClr val="dk1"/>
              </a:buClr>
              <a:buSzPts val="1500"/>
              <a:buFont typeface="Arial"/>
              <a:buChar char="●"/>
            </a:pPr>
            <a:r>
              <a:rPr b="0" i="0" lang="es-CO" sz="1500" u="none" cap="none" strike="noStrike">
                <a:solidFill>
                  <a:schemeClr val="dk1"/>
                </a:solidFill>
                <a:latin typeface="Arial"/>
                <a:ea typeface="Arial"/>
                <a:cs typeface="Arial"/>
                <a:sym typeface="Arial"/>
              </a:rPr>
              <a:t>Informe existencias.</a:t>
            </a:r>
            <a:endParaRPr b="0" i="0" sz="1500" u="none" cap="none" strike="noStrike">
              <a:solidFill>
                <a:srgbClr val="000000"/>
              </a:solidFill>
              <a:latin typeface="Arial"/>
              <a:ea typeface="Arial"/>
              <a:cs typeface="Arial"/>
              <a:sym typeface="Arial"/>
            </a:endParaRPr>
          </a:p>
        </p:txBody>
      </p:sp>
      <p:pic>
        <p:nvPicPr>
          <p:cNvPr id="180" name="Google Shape;180;g22d079e84c1_0_0"/>
          <p:cNvPicPr preferRelativeResize="0"/>
          <p:nvPr/>
        </p:nvPicPr>
        <p:blipFill rotWithShape="1">
          <a:blip r:embed="rId4">
            <a:alphaModFix/>
          </a:blip>
          <a:srcRect b="5443" l="14070" r="36397" t="38312"/>
          <a:stretch/>
        </p:blipFill>
        <p:spPr>
          <a:xfrm>
            <a:off x="4952975" y="1564925"/>
            <a:ext cx="6825550" cy="4357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22d079e84c1_0_16"/>
          <p:cNvSpPr/>
          <p:nvPr/>
        </p:nvSpPr>
        <p:spPr>
          <a:xfrm>
            <a:off x="797050" y="913700"/>
            <a:ext cx="61938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g22d079e84c1_0_16"/>
          <p:cNvSpPr txBox="1"/>
          <p:nvPr/>
        </p:nvSpPr>
        <p:spPr>
          <a:xfrm>
            <a:off x="697400" y="562375"/>
            <a:ext cx="6714300" cy="687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Requisitos No Funcionales</a:t>
            </a:r>
            <a:endParaRPr b="1" i="0" sz="3300" u="none" cap="none" strike="noStrike">
              <a:solidFill>
                <a:srgbClr val="000000"/>
              </a:solidFill>
              <a:latin typeface="Arial"/>
              <a:ea typeface="Arial"/>
              <a:cs typeface="Arial"/>
              <a:sym typeface="Arial"/>
            </a:endParaRPr>
          </a:p>
        </p:txBody>
      </p:sp>
      <p:sp>
        <p:nvSpPr>
          <p:cNvPr id="187" name="Google Shape;187;g22d079e84c1_0_16"/>
          <p:cNvSpPr txBox="1"/>
          <p:nvPr/>
        </p:nvSpPr>
        <p:spPr>
          <a:xfrm>
            <a:off x="901600" y="1808775"/>
            <a:ext cx="5100300" cy="40635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Interfaz gráfica.</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Seguridad.</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Compatibilidad.</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Usabilidad.</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Validar inicio de sesión.</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Disponibilidad.</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Mantenimiento.</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Privacidad.</a:t>
            </a:r>
            <a:endParaRPr b="0" i="0" sz="1900" u="none" cap="none" strike="noStrike">
              <a:solidFill>
                <a:schemeClr val="dk1"/>
              </a:solidFill>
              <a:latin typeface="Arial"/>
              <a:ea typeface="Arial"/>
              <a:cs typeface="Arial"/>
              <a:sym typeface="Arial"/>
            </a:endParaRPr>
          </a:p>
          <a:p>
            <a:pPr indent="-349250" lvl="0" marL="457200" marR="0" rtl="0" algn="just">
              <a:lnSpc>
                <a:spcPct val="100000"/>
              </a:lnSpc>
              <a:spcBef>
                <a:spcPts val="0"/>
              </a:spcBef>
              <a:spcAft>
                <a:spcPts val="0"/>
              </a:spcAft>
              <a:buClr>
                <a:schemeClr val="dk1"/>
              </a:buClr>
              <a:buSzPts val="1900"/>
              <a:buFont typeface="Arial"/>
              <a:buChar char="●"/>
            </a:pPr>
            <a:r>
              <a:rPr b="0" i="0" lang="es-CO" sz="1900" u="none" cap="none" strike="noStrike">
                <a:solidFill>
                  <a:schemeClr val="dk1"/>
                </a:solidFill>
                <a:latin typeface="Arial"/>
                <a:ea typeface="Arial"/>
                <a:cs typeface="Arial"/>
                <a:sym typeface="Arial"/>
              </a:rPr>
              <a:t>Accesibilidad.</a:t>
            </a:r>
            <a:endParaRPr b="0" i="0" sz="19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457200" marR="0" rtl="0" algn="just">
              <a:lnSpc>
                <a:spcPct val="10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60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88" name="Google Shape;188;g22d079e84c1_0_16"/>
          <p:cNvPicPr preferRelativeResize="0"/>
          <p:nvPr/>
        </p:nvPicPr>
        <p:blipFill rotWithShape="1">
          <a:blip r:embed="rId4">
            <a:alphaModFix/>
          </a:blip>
          <a:srcRect b="19730" l="12304" r="37162" t="31261"/>
          <a:stretch/>
        </p:blipFill>
        <p:spPr>
          <a:xfrm>
            <a:off x="4187625" y="1686025"/>
            <a:ext cx="7593700" cy="4317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1e123cd7bdb_2_0"/>
          <p:cNvSpPr/>
          <p:nvPr/>
        </p:nvSpPr>
        <p:spPr>
          <a:xfrm>
            <a:off x="797050" y="913700"/>
            <a:ext cx="27399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g1e123cd7bdb_2_0"/>
          <p:cNvSpPr txBox="1"/>
          <p:nvPr/>
        </p:nvSpPr>
        <p:spPr>
          <a:xfrm>
            <a:off x="984950" y="573500"/>
            <a:ext cx="5172600" cy="687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Mockups</a:t>
            </a:r>
            <a:endParaRPr b="1" i="0" sz="3300" u="none" cap="none" strike="noStrike">
              <a:solidFill>
                <a:srgbClr val="000000"/>
              </a:solidFill>
              <a:latin typeface="Arial"/>
              <a:ea typeface="Arial"/>
              <a:cs typeface="Arial"/>
              <a:sym typeface="Arial"/>
            </a:endParaRPr>
          </a:p>
        </p:txBody>
      </p:sp>
      <p:sp>
        <p:nvSpPr>
          <p:cNvPr id="195" name="Google Shape;195;g1e123cd7bdb_2_0"/>
          <p:cNvSpPr txBox="1"/>
          <p:nvPr/>
        </p:nvSpPr>
        <p:spPr>
          <a:xfrm>
            <a:off x="901600" y="1808775"/>
            <a:ext cx="5100300" cy="69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60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96" name="Google Shape;196;g1e123cd7bdb_2_0"/>
          <p:cNvPicPr preferRelativeResize="0"/>
          <p:nvPr/>
        </p:nvPicPr>
        <p:blipFill rotWithShape="1">
          <a:blip r:embed="rId4">
            <a:alphaModFix/>
          </a:blip>
          <a:srcRect b="32490" l="27419" r="29193" t="30491"/>
          <a:stretch/>
        </p:blipFill>
        <p:spPr>
          <a:xfrm>
            <a:off x="797049" y="1447562"/>
            <a:ext cx="5172648" cy="2482526"/>
          </a:xfrm>
          <a:prstGeom prst="rect">
            <a:avLst/>
          </a:prstGeom>
          <a:noFill/>
          <a:ln>
            <a:noFill/>
          </a:ln>
        </p:spPr>
      </p:pic>
      <p:pic>
        <p:nvPicPr>
          <p:cNvPr id="197" name="Google Shape;197;g1e123cd7bdb_2_0"/>
          <p:cNvPicPr preferRelativeResize="0"/>
          <p:nvPr/>
        </p:nvPicPr>
        <p:blipFill rotWithShape="1">
          <a:blip r:embed="rId5">
            <a:alphaModFix/>
          </a:blip>
          <a:srcRect b="47116" l="36752" r="33169" t="27502"/>
          <a:stretch/>
        </p:blipFill>
        <p:spPr>
          <a:xfrm>
            <a:off x="6157550" y="1447551"/>
            <a:ext cx="5172600" cy="2455431"/>
          </a:xfrm>
          <a:prstGeom prst="rect">
            <a:avLst/>
          </a:prstGeom>
          <a:noFill/>
          <a:ln>
            <a:noFill/>
          </a:ln>
        </p:spPr>
      </p:pic>
      <p:pic>
        <p:nvPicPr>
          <p:cNvPr id="198" name="Google Shape;198;g1e123cd7bdb_2_0"/>
          <p:cNvPicPr preferRelativeResize="0"/>
          <p:nvPr/>
        </p:nvPicPr>
        <p:blipFill rotWithShape="1">
          <a:blip r:embed="rId6">
            <a:alphaModFix/>
          </a:blip>
          <a:srcRect b="25568" l="29620" r="40319" t="49749"/>
          <a:stretch/>
        </p:blipFill>
        <p:spPr>
          <a:xfrm>
            <a:off x="3588675" y="4054800"/>
            <a:ext cx="4882301" cy="2254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g1e123cd7bdb_0_9"/>
          <p:cNvSpPr/>
          <p:nvPr/>
        </p:nvSpPr>
        <p:spPr>
          <a:xfrm>
            <a:off x="797050" y="913700"/>
            <a:ext cx="45099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g1e123cd7bdb_0_9"/>
          <p:cNvSpPr txBox="1"/>
          <p:nvPr/>
        </p:nvSpPr>
        <p:spPr>
          <a:xfrm>
            <a:off x="984950" y="573500"/>
            <a:ext cx="5172600" cy="687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CRUD Productos</a:t>
            </a:r>
            <a:endParaRPr b="1" i="0" sz="3300" u="none" cap="none" strike="noStrike">
              <a:solidFill>
                <a:srgbClr val="000000"/>
              </a:solidFill>
              <a:latin typeface="Arial"/>
              <a:ea typeface="Arial"/>
              <a:cs typeface="Arial"/>
              <a:sym typeface="Arial"/>
            </a:endParaRPr>
          </a:p>
        </p:txBody>
      </p:sp>
      <p:sp>
        <p:nvSpPr>
          <p:cNvPr id="205" name="Google Shape;205;g1e123cd7bdb_0_9"/>
          <p:cNvSpPr txBox="1"/>
          <p:nvPr/>
        </p:nvSpPr>
        <p:spPr>
          <a:xfrm>
            <a:off x="901600" y="1808775"/>
            <a:ext cx="5100300" cy="69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60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206" name="Google Shape;206;g1e123cd7bdb_0_9"/>
          <p:cNvPicPr preferRelativeResize="0"/>
          <p:nvPr/>
        </p:nvPicPr>
        <p:blipFill rotWithShape="1">
          <a:blip r:embed="rId4">
            <a:alphaModFix/>
          </a:blip>
          <a:srcRect b="4654" l="2351" r="38559" t="58777"/>
          <a:stretch/>
        </p:blipFill>
        <p:spPr>
          <a:xfrm>
            <a:off x="1367337" y="1782925"/>
            <a:ext cx="9457325" cy="329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g1e123cd7bdb_0_19"/>
          <p:cNvSpPr/>
          <p:nvPr/>
        </p:nvSpPr>
        <p:spPr>
          <a:xfrm>
            <a:off x="797050" y="913700"/>
            <a:ext cx="6242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g1e123cd7bdb_0_19"/>
          <p:cNvSpPr txBox="1"/>
          <p:nvPr/>
        </p:nvSpPr>
        <p:spPr>
          <a:xfrm>
            <a:off x="984950" y="573500"/>
            <a:ext cx="7073400" cy="687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Base de datos Productos</a:t>
            </a:r>
            <a:endParaRPr b="1" i="0" sz="3300" u="none" cap="none" strike="noStrike">
              <a:solidFill>
                <a:srgbClr val="000000"/>
              </a:solidFill>
              <a:latin typeface="Arial"/>
              <a:ea typeface="Arial"/>
              <a:cs typeface="Arial"/>
              <a:sym typeface="Arial"/>
            </a:endParaRPr>
          </a:p>
        </p:txBody>
      </p:sp>
      <p:sp>
        <p:nvSpPr>
          <p:cNvPr id="213" name="Google Shape;213;g1e123cd7bdb_0_19"/>
          <p:cNvSpPr txBox="1"/>
          <p:nvPr/>
        </p:nvSpPr>
        <p:spPr>
          <a:xfrm>
            <a:off x="901600" y="1808775"/>
            <a:ext cx="5100300" cy="69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just">
              <a:lnSpc>
                <a:spcPct val="100000"/>
              </a:lnSpc>
              <a:spcBef>
                <a:spcPts val="600"/>
              </a:spcBef>
              <a:spcAft>
                <a:spcPts val="60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214" name="Google Shape;214;g1e123cd7bdb_0_19"/>
          <p:cNvPicPr preferRelativeResize="0"/>
          <p:nvPr/>
        </p:nvPicPr>
        <p:blipFill rotWithShape="1">
          <a:blip r:embed="rId4">
            <a:alphaModFix/>
          </a:blip>
          <a:srcRect b="46381" l="0" r="8491" t="6364"/>
          <a:stretch/>
        </p:blipFill>
        <p:spPr>
          <a:xfrm>
            <a:off x="725512" y="1521150"/>
            <a:ext cx="10740974" cy="449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g1e12011b61f_0_18"/>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t/>
            </a:r>
            <a:endParaRPr b="0" i="0" sz="1400" u="none" cap="none" strike="noStrike">
              <a:solidFill>
                <a:srgbClr val="000000"/>
              </a:solidFill>
              <a:latin typeface="Arial"/>
              <a:ea typeface="Arial"/>
              <a:cs typeface="Arial"/>
              <a:sym typeface="Arial"/>
            </a:endParaRPr>
          </a:p>
        </p:txBody>
      </p:sp>
      <p:sp>
        <p:nvSpPr>
          <p:cNvPr id="220" name="Google Shape;220;g1e12011b61f_0_18"/>
          <p:cNvSpPr txBox="1"/>
          <p:nvPr/>
        </p:nvSpPr>
        <p:spPr>
          <a:xfrm>
            <a:off x="2788991" y="1413325"/>
            <a:ext cx="6455400" cy="100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900"/>
              <a:buFont typeface="Arial"/>
              <a:buNone/>
            </a:pPr>
            <a:r>
              <a:rPr b="1" i="0" lang="es-CO" sz="5900" u="none" cap="none" strike="noStrike">
                <a:solidFill>
                  <a:schemeClr val="dk1"/>
                </a:solidFill>
                <a:latin typeface="Work Sans"/>
                <a:ea typeface="Work Sans"/>
                <a:cs typeface="Work Sans"/>
                <a:sym typeface="Work Sans"/>
              </a:rPr>
              <a:t>Link Evidencias</a:t>
            </a:r>
            <a:endParaRPr b="1" i="0" sz="100" u="none" cap="none" strike="noStrike">
              <a:solidFill>
                <a:srgbClr val="000000"/>
              </a:solidFill>
              <a:latin typeface="Arial"/>
              <a:ea typeface="Arial"/>
              <a:cs typeface="Arial"/>
              <a:sym typeface="Arial"/>
            </a:endParaRPr>
          </a:p>
        </p:txBody>
      </p:sp>
      <p:cxnSp>
        <p:nvCxnSpPr>
          <p:cNvPr id="221" name="Google Shape;221;g1e12011b61f_0_18"/>
          <p:cNvCxnSpPr/>
          <p:nvPr/>
        </p:nvCxnSpPr>
        <p:spPr>
          <a:xfrm flipH="1" rot="10800000">
            <a:off x="4031900" y="2587000"/>
            <a:ext cx="4279800" cy="37800"/>
          </a:xfrm>
          <a:prstGeom prst="straightConnector1">
            <a:avLst/>
          </a:prstGeom>
          <a:noFill/>
          <a:ln cap="flat" cmpd="sng" w="9525">
            <a:solidFill>
              <a:schemeClr val="lt1"/>
            </a:solidFill>
            <a:prstDash val="solid"/>
            <a:miter lim="800000"/>
            <a:headEnd len="sm" w="sm" type="none"/>
            <a:tailEnd len="sm" w="sm" type="none"/>
          </a:ln>
        </p:spPr>
      </p:cxnSp>
      <p:sp>
        <p:nvSpPr>
          <p:cNvPr id="222" name="Google Shape;222;g1e12011b61f_0_18"/>
          <p:cNvSpPr txBox="1"/>
          <p:nvPr/>
        </p:nvSpPr>
        <p:spPr>
          <a:xfrm>
            <a:off x="538850" y="3355975"/>
            <a:ext cx="11265900" cy="415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200"/>
              </a:spcBef>
              <a:spcAft>
                <a:spcPts val="1200"/>
              </a:spcAft>
              <a:buClr>
                <a:schemeClr val="dk1"/>
              </a:buClr>
              <a:buSzPts val="1100"/>
              <a:buFont typeface="Arial"/>
              <a:buNone/>
            </a:pPr>
            <a:r>
              <a:rPr b="0" i="0" lang="es-CO" sz="2100" u="none" cap="none" strike="noStrike">
                <a:solidFill>
                  <a:schemeClr val="dk1"/>
                </a:solidFill>
                <a:latin typeface="Arial"/>
                <a:ea typeface="Arial"/>
                <a:cs typeface="Arial"/>
                <a:sym typeface="Arial"/>
              </a:rPr>
              <a:t>https://drive.google.com/drive/folders/1D-OZLBvx_fmbJTzKaDW7DpvAFLc5iIlS?usp=sharing</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Imagen que contiene Interfaz de usuario gráfica&#10;&#10;Descripción generada automáticamente" id="227" name="Google Shape;22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6"/>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t/>
            </a:r>
            <a:endParaRPr b="0" i="0" sz="1400" u="none" cap="none" strike="noStrike">
              <a:solidFill>
                <a:srgbClr val="000000"/>
              </a:solidFill>
              <a:latin typeface="Arial"/>
              <a:ea typeface="Arial"/>
              <a:cs typeface="Arial"/>
              <a:sym typeface="Arial"/>
            </a:endParaRPr>
          </a:p>
        </p:txBody>
      </p:sp>
      <p:sp>
        <p:nvSpPr>
          <p:cNvPr id="108" name="Google Shape;108;p6"/>
          <p:cNvSpPr txBox="1"/>
          <p:nvPr/>
        </p:nvSpPr>
        <p:spPr>
          <a:xfrm>
            <a:off x="2788991" y="1413325"/>
            <a:ext cx="6455400" cy="1908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900"/>
              <a:buFont typeface="Arial"/>
              <a:buNone/>
            </a:pPr>
            <a:r>
              <a:rPr b="0" i="0" lang="es-CO" sz="5900" u="none" cap="none" strike="noStrike">
                <a:solidFill>
                  <a:schemeClr val="dk1"/>
                </a:solidFill>
                <a:latin typeface="Work Sans Light"/>
                <a:ea typeface="Work Sans Light"/>
                <a:cs typeface="Work Sans Light"/>
                <a:sym typeface="Work Sans Light"/>
              </a:rPr>
              <a:t>Imperial Inventory </a:t>
            </a:r>
            <a:endParaRPr b="0" i="0" sz="100" u="none" cap="none" strike="noStrike">
              <a:solidFill>
                <a:srgbClr val="000000"/>
              </a:solidFill>
              <a:latin typeface="Arial"/>
              <a:ea typeface="Arial"/>
              <a:cs typeface="Arial"/>
              <a:sym typeface="Arial"/>
            </a:endParaRPr>
          </a:p>
        </p:txBody>
      </p:sp>
      <p:cxnSp>
        <p:nvCxnSpPr>
          <p:cNvPr id="109" name="Google Shape;109;p6"/>
          <p:cNvCxnSpPr/>
          <p:nvPr/>
        </p:nvCxnSpPr>
        <p:spPr>
          <a:xfrm>
            <a:off x="5227899" y="3321934"/>
            <a:ext cx="1736100" cy="0"/>
          </a:xfrm>
          <a:prstGeom prst="straightConnector1">
            <a:avLst/>
          </a:prstGeom>
          <a:noFill/>
          <a:ln cap="flat" cmpd="sng" w="9525">
            <a:solidFill>
              <a:schemeClr val="lt1"/>
            </a:solidFill>
            <a:prstDash val="solid"/>
            <a:miter lim="800000"/>
            <a:headEnd len="sm" w="sm" type="none"/>
            <a:tailEnd len="sm" w="sm" type="none"/>
          </a:ln>
        </p:spPr>
      </p:cxnSp>
      <p:sp>
        <p:nvSpPr>
          <p:cNvPr id="110" name="Google Shape;110;p6"/>
          <p:cNvSpPr txBox="1"/>
          <p:nvPr/>
        </p:nvSpPr>
        <p:spPr>
          <a:xfrm>
            <a:off x="2789000" y="3463725"/>
            <a:ext cx="6765600" cy="785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200"/>
              </a:spcBef>
              <a:spcAft>
                <a:spcPts val="1200"/>
              </a:spcAft>
              <a:buClr>
                <a:schemeClr val="dk1"/>
              </a:buClr>
              <a:buSzPts val="1100"/>
              <a:buFont typeface="Arial"/>
              <a:buNone/>
            </a:pPr>
            <a:r>
              <a:rPr b="0" i="0" lang="es-CO" sz="1500" u="none" cap="none" strike="noStrike">
                <a:solidFill>
                  <a:schemeClr val="dk1"/>
                </a:solidFill>
                <a:latin typeface="Arial"/>
                <a:ea typeface="Arial"/>
                <a:cs typeface="Arial"/>
                <a:sym typeface="Arial"/>
              </a:rPr>
              <a:t>Es un software de inventario que les facilitará la organización de sus existencias de manera más rápida y autónoma con lo cual podrá aumentar la eficacia de su empresa.</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a:off x="1228950" y="1139950"/>
            <a:ext cx="4118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txBox="1"/>
          <p:nvPr/>
        </p:nvSpPr>
        <p:spPr>
          <a:xfrm>
            <a:off x="1295375" y="767700"/>
            <a:ext cx="4234200" cy="56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Objetivo General</a:t>
            </a:r>
            <a:endParaRPr b="1" i="0" sz="3300" u="none" cap="none" strike="noStrike">
              <a:solidFill>
                <a:srgbClr val="000000"/>
              </a:solidFill>
              <a:latin typeface="Arial"/>
              <a:ea typeface="Arial"/>
              <a:cs typeface="Arial"/>
              <a:sym typeface="Arial"/>
            </a:endParaRPr>
          </a:p>
        </p:txBody>
      </p:sp>
      <p:sp>
        <p:nvSpPr>
          <p:cNvPr id="117" name="Google Shape;117;p3"/>
          <p:cNvSpPr txBox="1"/>
          <p:nvPr/>
        </p:nvSpPr>
        <p:spPr>
          <a:xfrm>
            <a:off x="1039174" y="2422400"/>
            <a:ext cx="8828700" cy="1400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200"/>
              </a:spcBef>
              <a:spcAft>
                <a:spcPts val="0"/>
              </a:spcAft>
              <a:buClr>
                <a:srgbClr val="000000"/>
              </a:buClr>
              <a:buSzPts val="1100"/>
              <a:buFont typeface="Arial"/>
              <a:buNone/>
            </a:pPr>
            <a:r>
              <a:rPr b="0" i="0" lang="es-CO" sz="2300" u="none" cap="none" strike="noStrike">
                <a:solidFill>
                  <a:schemeClr val="dk1"/>
                </a:solidFill>
                <a:latin typeface="Arial"/>
                <a:ea typeface="Arial"/>
                <a:cs typeface="Arial"/>
                <a:sym typeface="Arial"/>
              </a:rPr>
              <a:t>Garantizar el  control  del inventario de una empresa, permitiendo una gestión óptima de los productos y materiales almacenados.</a:t>
            </a:r>
            <a:endParaRPr b="1" i="0" sz="2500" u="none" cap="none" strike="noStrike">
              <a:solidFill>
                <a:schemeClr val="dk1"/>
              </a:solidFill>
              <a:highlight>
                <a:srgbClr val="FF00FF"/>
              </a:highlight>
              <a:latin typeface="Arial"/>
              <a:ea typeface="Arial"/>
              <a:cs typeface="Arial"/>
              <a:sym typeface="Arial"/>
            </a:endParaRPr>
          </a:p>
          <a:p>
            <a:pPr indent="0" lvl="0" marL="0" marR="0" rtl="0" algn="just">
              <a:lnSpc>
                <a:spcPct val="100000"/>
              </a:lnSpc>
              <a:spcBef>
                <a:spcPts val="12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g22d079e84c1_0_32"/>
          <p:cNvSpPr/>
          <p:nvPr/>
        </p:nvSpPr>
        <p:spPr>
          <a:xfrm>
            <a:off x="1262150" y="1151925"/>
            <a:ext cx="5363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g22d079e84c1_0_32"/>
          <p:cNvSpPr txBox="1"/>
          <p:nvPr/>
        </p:nvSpPr>
        <p:spPr>
          <a:xfrm>
            <a:off x="1262150" y="751100"/>
            <a:ext cx="5263800" cy="56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Objetivos Específicos</a:t>
            </a:r>
            <a:endParaRPr b="1" i="0" sz="3300" u="none" cap="none" strike="noStrike">
              <a:solidFill>
                <a:srgbClr val="000000"/>
              </a:solidFill>
              <a:latin typeface="Arial"/>
              <a:ea typeface="Arial"/>
              <a:cs typeface="Arial"/>
              <a:sym typeface="Arial"/>
            </a:endParaRPr>
          </a:p>
        </p:txBody>
      </p:sp>
      <p:sp>
        <p:nvSpPr>
          <p:cNvPr id="124" name="Google Shape;124;g22d079e84c1_0_32"/>
          <p:cNvSpPr txBox="1"/>
          <p:nvPr/>
        </p:nvSpPr>
        <p:spPr>
          <a:xfrm>
            <a:off x="1046300" y="2203325"/>
            <a:ext cx="8783700" cy="35865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Desarrollar el software con una interfaz gráfica fácil de utilizar.</a:t>
            </a:r>
            <a:endParaRPr b="0" i="0" sz="1800" u="none" cap="none" strike="noStrike">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Permitir diversas formas de separar productos por diferentes tipos de categorías, el mismo usuario puede agregar las categorías que desee.</a:t>
            </a:r>
            <a:endParaRPr b="0" i="0" sz="1600" u="none" cap="none" strike="noStrike">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Calcular los costos de la mercancía comprada y tener un registro contable de las ventas.</a:t>
            </a:r>
            <a:endParaRPr b="0" i="0" sz="1800" u="none" cap="none" strike="noStrike">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Ofrecer diferentes formas para reconocer un producto a través de un Código de barras y secuencias numéricas.</a:t>
            </a:r>
            <a:endParaRPr b="0" i="0" sz="1800" u="none" cap="none" strike="noStrike">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Registrar la entrada y salida de productos o materiales.</a:t>
            </a:r>
            <a:endParaRPr b="0" i="0" sz="1800" u="none" cap="none" strike="noStrike">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AutoNum type="arabicPeriod"/>
            </a:pPr>
            <a:r>
              <a:rPr b="0" i="0" lang="es-CO" sz="1800" u="none" cap="none" strike="noStrike">
                <a:solidFill>
                  <a:schemeClr val="dk1"/>
                </a:solidFill>
                <a:latin typeface="Arial"/>
                <a:ea typeface="Arial"/>
                <a:cs typeface="Arial"/>
                <a:sym typeface="Arial"/>
              </a:rPr>
              <a:t>Actualizar los movimientos del inventario.</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22d079e84c1_0_40"/>
          <p:cNvSpPr/>
          <p:nvPr/>
        </p:nvSpPr>
        <p:spPr>
          <a:xfrm>
            <a:off x="780450" y="1151925"/>
            <a:ext cx="60777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g22d079e84c1_0_40"/>
          <p:cNvSpPr txBox="1"/>
          <p:nvPr/>
        </p:nvSpPr>
        <p:spPr>
          <a:xfrm>
            <a:off x="847100" y="734500"/>
            <a:ext cx="6193500" cy="56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Planteamiento problema</a:t>
            </a:r>
            <a:endParaRPr b="1" i="0" sz="3300" u="none" cap="none" strike="noStrike">
              <a:solidFill>
                <a:srgbClr val="000000"/>
              </a:solidFill>
              <a:latin typeface="Arial"/>
              <a:ea typeface="Arial"/>
              <a:cs typeface="Arial"/>
              <a:sym typeface="Arial"/>
            </a:endParaRPr>
          </a:p>
        </p:txBody>
      </p:sp>
      <p:sp>
        <p:nvSpPr>
          <p:cNvPr id="131" name="Google Shape;131;g22d079e84c1_0_40"/>
          <p:cNvSpPr txBox="1"/>
          <p:nvPr/>
        </p:nvSpPr>
        <p:spPr>
          <a:xfrm>
            <a:off x="780450" y="2165225"/>
            <a:ext cx="9638400" cy="4202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CO" sz="1800" u="none" cap="none" strike="noStrike">
                <a:solidFill>
                  <a:schemeClr val="dk1"/>
                </a:solidFill>
                <a:latin typeface="Arial"/>
                <a:ea typeface="Arial"/>
                <a:cs typeface="Arial"/>
                <a:sym typeface="Arial"/>
              </a:rPr>
              <a:t>Muchas empresas todavía dependen de sistemas manuales de registro y seguimiento de sus productos, lo que puede ser propenso a errores humanos y pérdida de información importante.</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600"/>
              <a:buFont typeface="Arial"/>
              <a:buNone/>
            </a:pPr>
            <a:r>
              <a:rPr b="0" i="0" lang="es-CO" sz="1800" u="none" cap="none" strike="noStrike">
                <a:solidFill>
                  <a:schemeClr val="dk1"/>
                </a:solidFill>
                <a:latin typeface="Arial"/>
                <a:ea typeface="Arial"/>
                <a:cs typeface="Arial"/>
                <a:sym typeface="Arial"/>
              </a:rPr>
              <a:t>La falta de una gestión de inventario eficiente puede resultar en pérdidas económicas significativas para las empresas, ya sea por la falta de stock para satisfacer la demanda de los clientes o por la acumulación de productos no vendidos que ocupan espacio y generan costos de almacenamiento.</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1600"/>
              <a:buFont typeface="Arial"/>
              <a:buNone/>
            </a:pPr>
            <a:r>
              <a:rPr b="0" i="0" lang="es-CO" sz="1800" u="none" cap="none" strike="noStrike">
                <a:solidFill>
                  <a:schemeClr val="dk1"/>
                </a:solidFill>
                <a:latin typeface="Arial"/>
                <a:ea typeface="Arial"/>
                <a:cs typeface="Arial"/>
                <a:sym typeface="Arial"/>
              </a:rPr>
              <a:t>La poca eficiencia que muchas de estas empresas poseen al momento de generar reportes, el registro contable y un control automatizado ya que no se realiza en tiempo real y se pierde su efectividad.</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g22d079e84c1_0_48"/>
          <p:cNvSpPr/>
          <p:nvPr/>
        </p:nvSpPr>
        <p:spPr>
          <a:xfrm>
            <a:off x="780450" y="1151925"/>
            <a:ext cx="50148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g22d079e84c1_0_48"/>
          <p:cNvSpPr txBox="1"/>
          <p:nvPr/>
        </p:nvSpPr>
        <p:spPr>
          <a:xfrm>
            <a:off x="938450" y="784325"/>
            <a:ext cx="6193500" cy="568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Pregunta problema</a:t>
            </a:r>
            <a:endParaRPr b="1" i="0" sz="3300" u="none" cap="none" strike="noStrike">
              <a:solidFill>
                <a:srgbClr val="000000"/>
              </a:solidFill>
              <a:latin typeface="Arial"/>
              <a:ea typeface="Arial"/>
              <a:cs typeface="Arial"/>
              <a:sym typeface="Arial"/>
            </a:endParaRPr>
          </a:p>
        </p:txBody>
      </p:sp>
      <p:sp>
        <p:nvSpPr>
          <p:cNvPr id="138" name="Google Shape;138;g22d079e84c1_0_48"/>
          <p:cNvSpPr txBox="1"/>
          <p:nvPr/>
        </p:nvSpPr>
        <p:spPr>
          <a:xfrm>
            <a:off x="938450" y="1993025"/>
            <a:ext cx="10891800" cy="224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200"/>
              </a:spcBef>
              <a:spcAft>
                <a:spcPts val="0"/>
              </a:spcAft>
              <a:buClr>
                <a:srgbClr val="000000"/>
              </a:buClr>
              <a:buSzPts val="1100"/>
              <a:buFont typeface="Arial"/>
              <a:buNone/>
            </a:pPr>
            <a:r>
              <a:rPr b="0" i="0" lang="es-CO" sz="2200" u="none" cap="none" strike="noStrike">
                <a:solidFill>
                  <a:schemeClr val="dk1"/>
                </a:solidFill>
                <a:latin typeface="Arial"/>
                <a:ea typeface="Arial"/>
                <a:cs typeface="Arial"/>
                <a:sym typeface="Arial"/>
              </a:rPr>
              <a:t>-¿Cómo puedo crear un software de inventario eficiente y seguro que proporcione información precisa y actualizada sobre los niveles de inventario y movimientos, mientras se minimizan los errores de entrada de datos y se garantiza la seguridad de los datos del inventario?</a:t>
            </a:r>
            <a:endParaRPr b="0" i="0" sz="2200" u="none" cap="none" strike="noStrike">
              <a:solidFill>
                <a:schemeClr val="dk1"/>
              </a:solidFill>
              <a:latin typeface="Arial"/>
              <a:ea typeface="Arial"/>
              <a:cs typeface="Arial"/>
              <a:sym typeface="Arial"/>
            </a:endParaRPr>
          </a:p>
          <a:p>
            <a:pPr indent="0" lvl="0" marL="0" marR="0" rtl="0" algn="just">
              <a:lnSpc>
                <a:spcPct val="100000"/>
              </a:lnSpc>
              <a:spcBef>
                <a:spcPts val="1200"/>
              </a:spcBef>
              <a:spcAft>
                <a:spcPts val="0"/>
              </a:spcAft>
              <a:buClr>
                <a:srgbClr val="000000"/>
              </a:buClr>
              <a:buSzPts val="2300"/>
              <a:buFont typeface="Arial"/>
              <a:buNone/>
            </a:pPr>
            <a:r>
              <a:t/>
            </a:r>
            <a:endParaRPr b="0" i="0" sz="2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g1e10657ba61_0_0"/>
          <p:cNvSpPr/>
          <p:nvPr/>
        </p:nvSpPr>
        <p:spPr>
          <a:xfrm>
            <a:off x="996348" y="1285475"/>
            <a:ext cx="2291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g1e10657ba61_0_0"/>
          <p:cNvSpPr txBox="1"/>
          <p:nvPr/>
        </p:nvSpPr>
        <p:spPr>
          <a:xfrm>
            <a:off x="1079375" y="960950"/>
            <a:ext cx="2940000" cy="1162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Alcance</a:t>
            </a:r>
            <a:endParaRPr b="1" i="0" sz="3300" u="none" cap="none" strike="noStrike">
              <a:solidFill>
                <a:srgbClr val="000000"/>
              </a:solidFill>
              <a:latin typeface="Arial"/>
              <a:ea typeface="Arial"/>
              <a:cs typeface="Arial"/>
              <a:sym typeface="Arial"/>
            </a:endParaRPr>
          </a:p>
        </p:txBody>
      </p:sp>
      <p:sp>
        <p:nvSpPr>
          <p:cNvPr id="145" name="Google Shape;145;g1e10657ba61_0_0"/>
          <p:cNvSpPr txBox="1"/>
          <p:nvPr/>
        </p:nvSpPr>
        <p:spPr>
          <a:xfrm>
            <a:off x="1412750" y="2208625"/>
            <a:ext cx="8836200" cy="3694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300"/>
              <a:buFont typeface="Arial"/>
              <a:buNone/>
            </a:pPr>
            <a:r>
              <a:rPr b="0" i="0" lang="es-CO" sz="1800" u="none" cap="none" strike="noStrike">
                <a:solidFill>
                  <a:srgbClr val="000000"/>
                </a:solidFill>
                <a:latin typeface="Arial"/>
                <a:ea typeface="Arial"/>
                <a:cs typeface="Arial"/>
                <a:sym typeface="Arial"/>
              </a:rPr>
              <a:t>Imperial Inventory es un software de inventario automatizado,consta con un actualizado periódicamente, maneja un sistema de código de barras para realizar búsqueda de productos tanto disponibles como no disponibles, así como fecha de caducidad, la información se aloja en la nube para tener un acceso rápido desde cualquier ubicación, genera reportes de una manera sencilla, aseguramos altos niveles de confiabilidad y respaldo de la información para garantizar la seguridad, se puede  utilizar de la misma manera tanto en un celular o un computador, los usuarios observarán en tiempo real las actualizaciones de los productos existentes y agotados, el sistema se automatizará y sistematizará los procesos lo cual brindará optimización del tiempo y una mayor productividad y finalmente autorizará el acceso a los funcionarios indicados: esto permitirá que realmente sea una herramienta funcional, utilizada en procesos simultáneos y en diferentes áreas que de una forma u otra protejan el inventario.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g22d079e84c1_0_56"/>
          <p:cNvSpPr/>
          <p:nvPr/>
        </p:nvSpPr>
        <p:spPr>
          <a:xfrm>
            <a:off x="996351" y="1285475"/>
            <a:ext cx="36696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g22d079e84c1_0_56"/>
          <p:cNvSpPr txBox="1"/>
          <p:nvPr/>
        </p:nvSpPr>
        <p:spPr>
          <a:xfrm>
            <a:off x="1145900" y="877925"/>
            <a:ext cx="3669600" cy="1162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1" i="0" lang="es-CO" sz="3700" u="none" cap="none" strike="noStrike">
                <a:solidFill>
                  <a:srgbClr val="38AA00"/>
                </a:solidFill>
                <a:latin typeface="Work Sans"/>
                <a:ea typeface="Work Sans"/>
                <a:cs typeface="Work Sans"/>
                <a:sym typeface="Work Sans"/>
              </a:rPr>
              <a:t>Justificación</a:t>
            </a:r>
            <a:endParaRPr b="1" i="0" sz="3300" u="none" cap="none" strike="noStrike">
              <a:solidFill>
                <a:srgbClr val="000000"/>
              </a:solidFill>
              <a:latin typeface="Arial"/>
              <a:ea typeface="Arial"/>
              <a:cs typeface="Arial"/>
              <a:sym typeface="Arial"/>
            </a:endParaRPr>
          </a:p>
        </p:txBody>
      </p:sp>
      <p:sp>
        <p:nvSpPr>
          <p:cNvPr id="152" name="Google Shape;152;g22d079e84c1_0_56"/>
          <p:cNvSpPr txBox="1"/>
          <p:nvPr/>
        </p:nvSpPr>
        <p:spPr>
          <a:xfrm>
            <a:off x="2050775" y="2040125"/>
            <a:ext cx="7655400" cy="39831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0"/>
              </a:spcAft>
              <a:buClr>
                <a:srgbClr val="000000"/>
              </a:buClr>
              <a:buSzPts val="1100"/>
              <a:buFont typeface="Arial"/>
              <a:buNone/>
            </a:pPr>
            <a:r>
              <a:rPr b="0" i="0" lang="es-CO" sz="1800" u="none" cap="none" strike="noStrike">
                <a:solidFill>
                  <a:schemeClr val="dk1"/>
                </a:solidFill>
                <a:latin typeface="Arial"/>
                <a:ea typeface="Arial"/>
                <a:cs typeface="Arial"/>
                <a:sym typeface="Arial"/>
              </a:rPr>
              <a:t>Imperial inventory brinda una solución a las empresas para mantener un registro preciso de sus productos o materiales en tiempo real, que permite optimizar el flujo de productos, reducir los costos de almacenamiento, proporcionar información actualizada garantizando seguridad a los encargados de la empresa, teniendo un completo almacenamiento de su información, se puede utilizar de la misma manera tanto en un celular o un computador, los usuarios observarán en tiempo real las actualizaciones de los productos existentes y agotados, el sistema se automatizará y sistematizará, lo cual brindará optimización del tiempo y una mayor productividad y finalmente autorizará el acceso a los funcionarios específicos lo cual permitirá que realmente sea una herramienta funcional. </a:t>
            </a:r>
            <a:endParaRPr b="0" i="0" sz="1300" u="none" cap="none" strike="noStrike">
              <a:solidFill>
                <a:schemeClr val="dk1"/>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Mapa de procesos</a:t>
            </a:r>
            <a:endParaRPr/>
          </a:p>
        </p:txBody>
      </p:sp>
      <p:pic>
        <p:nvPicPr>
          <p:cNvPr id="158" name="Google Shape;158;p5"/>
          <p:cNvPicPr preferRelativeResize="0"/>
          <p:nvPr/>
        </p:nvPicPr>
        <p:blipFill rotWithShape="1">
          <a:blip r:embed="rId3">
            <a:alphaModFix/>
          </a:blip>
          <a:srcRect b="5993" l="22399" r="2127" t="22392"/>
          <a:stretch/>
        </p:blipFill>
        <p:spPr>
          <a:xfrm>
            <a:off x="1352650" y="1623050"/>
            <a:ext cx="9362250" cy="499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